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7"/>
  </p:normalViewPr>
  <p:slideViewPr>
    <p:cSldViewPr>
      <p:cViewPr>
        <p:scale>
          <a:sx n="106" d="100"/>
          <a:sy n="106" d="100"/>
        </p:scale>
        <p:origin x="1072" y="-123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4644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46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37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1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2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2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4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9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1D2F-C98D-461D-8520-60E71130446C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5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4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3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3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B335-F5C8-4EDF-B1E2-6347D416EBE4}" type="datetimeFigureOut">
              <a:rPr lang="en-US" smtClean="0"/>
              <a:t>12/11/15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8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11200" y="2031975"/>
            <a:ext cx="8609925" cy="2703176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4800" b="1" i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Writing a Thesis Statement</a:t>
            </a:r>
          </a:p>
          <a:p>
            <a:endParaRPr lang="en-US" sz="4800" b="1" i="0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3733" b="1" i="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Starting </a:t>
            </a:r>
            <a:r>
              <a:rPr lang="en-US" sz="3733" b="1" i="0" dirty="0" smtClean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Your Annotated Bibliography with </a:t>
            </a:r>
            <a:r>
              <a:rPr lang="en-US" sz="3733" b="1" i="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Clear Direction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00" y="7086600"/>
            <a:ext cx="9380538" cy="277813"/>
          </a:xfrm>
          <a:prstGeom prst="rect">
            <a:avLst/>
          </a:prstGeom>
          <a:solidFill>
            <a:srgbClr val="0F0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000" y="7086600"/>
            <a:ext cx="9448800" cy="2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 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Miss </a:t>
            </a:r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Mainiero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 English 10	Adapted from www.time4writing.com/free-writing-resources            Copyright 2012  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706017" y="443247"/>
            <a:ext cx="8635824" cy="171625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4266" b="1" i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What a Thesis Statement Does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812800" y="5791200"/>
            <a:ext cx="8538399" cy="10913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 b="0" i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So the formula for a thesis statement is: </a:t>
            </a:r>
          </a:p>
          <a:p>
            <a:pPr algn="ctr" rtl="0">
              <a:lnSpc>
                <a:spcPct val="100000"/>
              </a:lnSpc>
              <a:buNone/>
            </a:pPr>
            <a:r>
              <a:rPr lang="en-US" sz="3200" b="1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3200" b="1" i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3200" b="1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Claim</a:t>
            </a:r>
            <a:r>
              <a:rPr lang="en-US" sz="3200" b="1" i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smtClean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1" i="1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Points of Support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735566" y="1371600"/>
            <a:ext cx="6576725" cy="2784993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It describes your </a:t>
            </a:r>
            <a:r>
              <a:rPr lang="en-US" sz="2933" b="1" u="sng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, what your essay will be about.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It introduces a specific </a:t>
            </a:r>
            <a:r>
              <a:rPr lang="en-US" sz="2933" b="1" u="sng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claim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you are making about  your topic.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It describes </a:t>
            </a:r>
            <a:r>
              <a:rPr lang="en-US" sz="2933" b="0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ways 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 which you will </a:t>
            </a:r>
            <a:r>
              <a:rPr lang="en-US" sz="2933" b="1" u="sng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-US" sz="2933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and develop your claim.</a:t>
            </a:r>
          </a:p>
        </p:txBody>
      </p:sp>
      <p:pic>
        <p:nvPicPr>
          <p:cNvPr id="2" name="slid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47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09600" y="1234375"/>
            <a:ext cx="8753575" cy="318522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b="1" i="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Let's look at this example:</a:t>
            </a:r>
          </a:p>
          <a:p>
            <a:endParaRPr lang="en-US" sz="3466" b="1" i="0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66" b="1" i="0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666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"Going back to college was a complex process that involved researching a school, applying for admission, and enrolling in classes."</a:t>
            </a:r>
          </a:p>
          <a:p>
            <a:endParaRPr lang="en-US" sz="2666" b="0" i="0" dirty="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914400" y="4648200"/>
            <a:ext cx="8612649" cy="179924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 i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Can you find the</a:t>
            </a:r>
            <a:r>
              <a:rPr lang="en-US" sz="3200" i="1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sng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three different components</a:t>
            </a:r>
            <a:r>
              <a:rPr lang="en-US" sz="3200" i="1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 this thesis statement? </a:t>
            </a:r>
          </a:p>
        </p:txBody>
      </p:sp>
      <p:pic>
        <p:nvPicPr>
          <p:cNvPr id="2" name="slid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25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60400" y="990600"/>
            <a:ext cx="8753575" cy="318522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b="1" i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Let's look at them this way:</a:t>
            </a:r>
          </a:p>
          <a:p>
            <a:endParaRPr lang="en-US" sz="3466" b="1" i="0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933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2933" b="0" i="0" u="sng" dirty="0">
                <a:solidFill>
                  <a:srgbClr val="783F04"/>
                </a:solidFill>
                <a:latin typeface="courier new"/>
                <a:ea typeface="courier new"/>
                <a:cs typeface="courier new"/>
                <a:sym typeface="courier new"/>
              </a:rPr>
              <a:t>Going back to college</a:t>
            </a:r>
            <a:r>
              <a:rPr lang="en-US" sz="2933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933" b="0" i="0" u="sng" dirty="0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was a complex process</a:t>
            </a:r>
            <a:r>
              <a:rPr lang="en-US" sz="2933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that involved </a:t>
            </a:r>
            <a:r>
              <a:rPr lang="en-US" sz="2933" b="0" i="0" u="sng" dirty="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researching a school, applying for admission, and enrolling in classes</a:t>
            </a:r>
            <a:r>
              <a:rPr lang="en-US" sz="2933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."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2717800" y="4175825"/>
            <a:ext cx="5025450" cy="1544077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5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ct val="99337"/>
              <a:buFont typeface="Arial"/>
              <a:buAutoNum type="arabicPeriod"/>
            </a:pPr>
            <a:r>
              <a:rPr lang="en-US" sz="3178" i="1" dirty="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subject or topic</a:t>
            </a:r>
          </a:p>
          <a:p>
            <a:pPr marL="381000" marR="0" lvl="0" indent="-25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99337"/>
              <a:buFont typeface="Arial"/>
              <a:buAutoNum type="arabicPeriod"/>
            </a:pPr>
            <a:r>
              <a:rPr lang="en-US" sz="3178" i="1" dirty="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claim</a:t>
            </a:r>
          </a:p>
          <a:p>
            <a:pPr marL="381000" marR="0" lvl="0" indent="-25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99337"/>
              <a:buFont typeface="Arial"/>
              <a:buAutoNum type="arabicPeriod"/>
            </a:pPr>
            <a:r>
              <a:rPr lang="en-US" sz="3178" i="1" dirty="0" smtClean="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points </a:t>
            </a:r>
            <a:r>
              <a:rPr lang="en-US" sz="3178" i="1" dirty="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of support</a:t>
            </a:r>
          </a:p>
        </p:txBody>
      </p:sp>
      <p:pic>
        <p:nvPicPr>
          <p:cNvPr id="2" name="slid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158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711425" y="1237913"/>
            <a:ext cx="8739400" cy="18872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b="1" i="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1) The Subject or Topic of the Essay:</a:t>
            </a:r>
          </a:p>
          <a:p>
            <a:endParaRPr lang="en-US" sz="3466" b="1" i="0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666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"Going back to college..."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711425" y="3509443"/>
            <a:ext cx="8735874" cy="27082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The essay is about </a:t>
            </a:r>
            <a:r>
              <a:rPr lang="en-US" sz="2933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going back to college</a:t>
            </a:r>
            <a:r>
              <a:rPr lang="en-US" sz="2933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</a:p>
          <a:p>
            <a:endParaRPr lang="en-US" sz="2933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But there is a lot to say on this subject, so now you have to </a:t>
            </a:r>
            <a:r>
              <a:rPr lang="en-US" sz="2933" b="1" u="sng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narrow it down to one specific claim</a:t>
            </a:r>
            <a:r>
              <a:rPr lang="en-US" sz="2933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sz="2933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933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lide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47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508575" y="1704750"/>
            <a:ext cx="9140625" cy="237584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b="1" i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2) The Claim Made About the Subject or Topic of the Essay:</a:t>
            </a:r>
          </a:p>
          <a:p>
            <a:endParaRPr lang="en-US" sz="3466" b="1" i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666" b="0" i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"Going back to college was a complex process..." 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09625" y="4466800"/>
            <a:ext cx="8660199" cy="2128147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The topic is narrowed down to </a:t>
            </a:r>
            <a:r>
              <a:rPr lang="en-US" sz="2666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the complexity</a:t>
            </a:r>
            <a:r>
              <a:rPr lang="en-US" sz="2666" b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going back to college. Now the topic is easier to talk about. </a:t>
            </a:r>
          </a:p>
          <a:p>
            <a:endParaRPr lang="en-US" sz="2666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You just need to list</a:t>
            </a:r>
          </a:p>
          <a:p>
            <a:pPr algn="ctr" rtl="0">
              <a:lnSpc>
                <a:spcPct val="100000"/>
              </a:lnSpc>
              <a:buNone/>
            </a:pPr>
            <a:r>
              <a:rPr lang="en-US" sz="2666" b="1" u="sng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points </a:t>
            </a:r>
            <a:r>
              <a:rPr lang="en-US" sz="2666" b="1" u="sng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to support this claim</a:t>
            </a:r>
            <a:r>
              <a:rPr lang="en-US" sz="2666" b="1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" name="slide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462474" y="387514"/>
            <a:ext cx="9140625" cy="237584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b="1" i="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US" sz="3466" b="1" i="0" dirty="0" smtClean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Points </a:t>
            </a:r>
            <a:r>
              <a:rPr lang="en-US" sz="3466" b="1" i="0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of Support for the Claim:</a:t>
            </a:r>
          </a:p>
          <a:p>
            <a:endParaRPr lang="en-US" sz="3466" b="1" i="0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sz="2666" b="0" i="0" dirty="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"...a complex process that involved researching a school, applying for admission and enrolling in classes." 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08000" y="2887214"/>
            <a:ext cx="8643174" cy="2128147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   </a:t>
            </a:r>
            <a:r>
              <a:rPr lang="en-US" sz="2666" b="1" dirty="0" smtClean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Supporting </a:t>
            </a:r>
            <a:r>
              <a:rPr lang="en-US" sz="2666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reasons</a:t>
            </a:r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going back to college is complex:</a:t>
            </a:r>
          </a:p>
          <a:p>
            <a:endParaRPr lang="en-US" sz="2666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n-US" sz="2666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you need to research a school</a:t>
            </a:r>
          </a:p>
          <a:p>
            <a:pPr marL="1905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2) </a:t>
            </a:r>
            <a:r>
              <a:rPr lang="en-US" sz="2666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you need to apply for admission</a:t>
            </a:r>
          </a:p>
          <a:p>
            <a:pPr marL="1905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3) </a:t>
            </a:r>
            <a:r>
              <a:rPr lang="en-US" sz="2666" b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you need to enroll in classes</a:t>
            </a:r>
          </a:p>
        </p:txBody>
      </p:sp>
      <p:pic>
        <p:nvPicPr>
          <p:cNvPr id="2" name="slide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31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431800" y="815975"/>
            <a:ext cx="9163850" cy="12067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b="1" i="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Supporting your Claim: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34017" y="1676487"/>
            <a:ext cx="8952275" cy="3358868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/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Your thesis statement </a:t>
            </a:r>
            <a:r>
              <a:rPr lang="en-US" sz="2666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would typically come </a:t>
            </a:r>
            <a:r>
              <a:rPr lang="en-US" sz="2666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in your introductory paragraph; then you need devote at least one paragraph for each supporting </a:t>
            </a:r>
            <a:r>
              <a:rPr lang="en-US" sz="2666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point, followed by a </a:t>
            </a:r>
            <a:r>
              <a:rPr lang="en-US" sz="2666" dirty="0">
                <a:solidFill>
                  <a:srgbClr val="073763"/>
                </a:solidFill>
              </a:rPr>
              <a:t>concluding </a:t>
            </a:r>
            <a:r>
              <a:rPr lang="en-US" sz="2666" dirty="0" smtClean="0">
                <a:solidFill>
                  <a:srgbClr val="073763"/>
                </a:solidFill>
              </a:rPr>
              <a:t>paragraph—summarizing how </a:t>
            </a:r>
            <a:r>
              <a:rPr lang="en-US" sz="2666" dirty="0">
                <a:solidFill>
                  <a:srgbClr val="073763"/>
                </a:solidFill>
              </a:rPr>
              <a:t>these points prove your claim</a:t>
            </a:r>
            <a:r>
              <a:rPr lang="en-US" sz="2666" dirty="0" smtClean="0">
                <a:solidFill>
                  <a:srgbClr val="073763"/>
                </a:solidFill>
              </a:rPr>
              <a:t>.</a:t>
            </a:r>
          </a:p>
          <a:p>
            <a:pPr algn="ctr"/>
            <a:endParaRPr lang="en-US" sz="2666" dirty="0">
              <a:solidFill>
                <a:srgbClr val="073763"/>
              </a:solidFill>
            </a:endParaRPr>
          </a:p>
          <a:p>
            <a:pPr algn="ctr"/>
            <a:r>
              <a:rPr lang="en-US" sz="2666" dirty="0" smtClean="0">
                <a:solidFill>
                  <a:srgbClr val="073763"/>
                </a:solidFill>
              </a:rPr>
              <a:t>Since we are only writing an annotated bibliography, your thesis will help guide the selection of your sources. </a:t>
            </a:r>
            <a:endParaRPr lang="en-US" sz="2666" dirty="0">
              <a:solidFill>
                <a:srgbClr val="073763"/>
              </a:solidFill>
            </a:endParaRPr>
          </a:p>
        </p:txBody>
      </p:sp>
      <p:pic>
        <p:nvPicPr>
          <p:cNvPr id="3" name="new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31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07069" y="914400"/>
            <a:ext cx="9258599" cy="651397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733" b="1" dirty="0" smtClean="0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Your Turn!</a:t>
            </a:r>
            <a:endParaRPr lang="en-US" sz="3733" b="1" dirty="0">
              <a:solidFill>
                <a:srgbClr val="B45F0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660400" y="1565797"/>
            <a:ext cx="9151938" cy="3770263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In a Google Doc: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Set up your page: size 12 Times New Roman, double-spaced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Put your name</a:t>
            </a:r>
            <a:b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Miss </a:t>
            </a:r>
            <a:r>
              <a:rPr lang="en-US" sz="2400" dirty="0" err="1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Mainiero</a:t>
            </a:r>
            <a:r>
              <a:rPr lang="en-US" sz="24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4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English 10</a:t>
            </a:r>
            <a:b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16 December 2015</a:t>
            </a:r>
            <a:b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(in the upper left hand corner)</a:t>
            </a:r>
            <a:endParaRPr lang="en-US" sz="2400" dirty="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Type a thesis statement for your topic using the formula discussed in this presentation.</a:t>
            </a:r>
            <a:endParaRPr lang="en-US" sz="2400" dirty="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-US" sz="2400" u="sng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Share the document with me </a:t>
            </a:r>
            <a:r>
              <a:rPr lang="en-US" sz="24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to earn credit and receive feedback.</a:t>
            </a:r>
            <a:endParaRPr lang="en-US" sz="2400" dirty="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275</Words>
  <Application>Microsoft Macintosh PowerPoint</Application>
  <PresentationFormat>Custom</PresentationFormat>
  <Paragraphs>52</Paragraphs>
  <Slides>9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courier new</vt:lpstr>
      <vt:lpstr>georgia</vt:lpstr>
      <vt:lpstr>Arial</vt:lpstr>
      <vt:lpstr>Office Theme</vt:lpstr>
      <vt:lpstr>Writing a Thesis Statement  Starting Your Annotated Bibliography with Clear Direction</vt:lpstr>
      <vt:lpstr>What a Thesis Statement Does</vt:lpstr>
      <vt:lpstr>Let's look at this example:   "Going back to college was a complex process that involved researching a school, applying for admission, and enrolling in classes." </vt:lpstr>
      <vt:lpstr>Let's look at them this way:  "Going back to college was a complex process that involved researching a school, applying for admission, and enrolling in classes."</vt:lpstr>
      <vt:lpstr>1) The Subject or Topic of the Essay:  "Going back to college..."</vt:lpstr>
      <vt:lpstr>2) The Claim Made About the Subject or Topic of the Essay:  "Going back to college was a complex process..." </vt:lpstr>
      <vt:lpstr>3) Points of Support for the Claim:  "...a complex process that involved researching a school, applying for admission and enrolling in classes." </vt:lpstr>
      <vt:lpstr>Supporting your Claim:</vt:lpstr>
      <vt:lpstr>Your Turn!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Thesis Statement  Starting an Essay with Clear Direction</dc:title>
  <dc:creator>Kim</dc:creator>
  <cp:lastModifiedBy>Microsoft Office User</cp:lastModifiedBy>
  <cp:revision>24</cp:revision>
  <dcterms:modified xsi:type="dcterms:W3CDTF">2015-12-11T05:30:58Z</dcterms:modified>
</cp:coreProperties>
</file>